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8.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9.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6"/>
  </p:notesMasterIdLst>
  <p:handoutMasterIdLst>
    <p:handoutMasterId r:id="rId77"/>
  </p:handoutMasterIdLst>
  <p:sldIdLst>
    <p:sldId id="668" r:id="rId6"/>
    <p:sldId id="874" r:id="rId7"/>
    <p:sldId id="799" r:id="rId8"/>
    <p:sldId id="876" r:id="rId9"/>
    <p:sldId id="805" r:id="rId10"/>
    <p:sldId id="806" r:id="rId11"/>
    <p:sldId id="807" r:id="rId12"/>
    <p:sldId id="808" r:id="rId13"/>
    <p:sldId id="809" r:id="rId14"/>
    <p:sldId id="810" r:id="rId15"/>
    <p:sldId id="811" r:id="rId16"/>
    <p:sldId id="812" r:id="rId17"/>
    <p:sldId id="813" r:id="rId18"/>
    <p:sldId id="814" r:id="rId19"/>
    <p:sldId id="815" r:id="rId20"/>
    <p:sldId id="816" r:id="rId21"/>
    <p:sldId id="817" r:id="rId22"/>
    <p:sldId id="818" r:id="rId23"/>
    <p:sldId id="819" r:id="rId24"/>
    <p:sldId id="820" r:id="rId25"/>
    <p:sldId id="821" r:id="rId26"/>
    <p:sldId id="822" r:id="rId27"/>
    <p:sldId id="823" r:id="rId28"/>
    <p:sldId id="824" r:id="rId29"/>
    <p:sldId id="825" r:id="rId30"/>
    <p:sldId id="826" r:id="rId31"/>
    <p:sldId id="827" r:id="rId32"/>
    <p:sldId id="828" r:id="rId33"/>
    <p:sldId id="829" r:id="rId34"/>
    <p:sldId id="830" r:id="rId35"/>
    <p:sldId id="831" r:id="rId36"/>
    <p:sldId id="832" r:id="rId37"/>
    <p:sldId id="834" r:id="rId38"/>
    <p:sldId id="835" r:id="rId39"/>
    <p:sldId id="837" r:id="rId40"/>
    <p:sldId id="838" r:id="rId41"/>
    <p:sldId id="839" r:id="rId42"/>
    <p:sldId id="840" r:id="rId43"/>
    <p:sldId id="841" r:id="rId44"/>
    <p:sldId id="842" r:id="rId45"/>
    <p:sldId id="843" r:id="rId46"/>
    <p:sldId id="844" r:id="rId47"/>
    <p:sldId id="845" r:id="rId48"/>
    <p:sldId id="846" r:id="rId49"/>
    <p:sldId id="847" r:id="rId50"/>
    <p:sldId id="848" r:id="rId51"/>
    <p:sldId id="849" r:id="rId52"/>
    <p:sldId id="850" r:id="rId53"/>
    <p:sldId id="877" r:id="rId54"/>
    <p:sldId id="853" r:id="rId55"/>
    <p:sldId id="854" r:id="rId56"/>
    <p:sldId id="855" r:id="rId57"/>
    <p:sldId id="856" r:id="rId58"/>
    <p:sldId id="857" r:id="rId59"/>
    <p:sldId id="858" r:id="rId60"/>
    <p:sldId id="859" r:id="rId61"/>
    <p:sldId id="860" r:id="rId62"/>
    <p:sldId id="861" r:id="rId63"/>
    <p:sldId id="862" r:id="rId64"/>
    <p:sldId id="863" r:id="rId65"/>
    <p:sldId id="864" r:id="rId66"/>
    <p:sldId id="865" r:id="rId67"/>
    <p:sldId id="866" r:id="rId68"/>
    <p:sldId id="868" r:id="rId69"/>
    <p:sldId id="869" r:id="rId70"/>
    <p:sldId id="871" r:id="rId71"/>
    <p:sldId id="872" r:id="rId72"/>
    <p:sldId id="873" r:id="rId73"/>
    <p:sldId id="672" r:id="rId74"/>
    <p:sldId id="875" r:id="rId7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76"/>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4"/>
            <p14:sldId id="835"/>
            <p14:sldId id="837"/>
            <p14:sldId id="838"/>
            <p14:sldId id="839"/>
            <p14:sldId id="840"/>
            <p14:sldId id="841"/>
            <p14:sldId id="842"/>
            <p14:sldId id="843"/>
            <p14:sldId id="844"/>
            <p14:sldId id="845"/>
            <p14:sldId id="846"/>
            <p14:sldId id="847"/>
            <p14:sldId id="848"/>
            <p14:sldId id="849"/>
            <p14:sldId id="850"/>
            <p14:sldId id="877"/>
            <p14:sldId id="853"/>
            <p14:sldId id="854"/>
            <p14:sldId id="855"/>
            <p14:sldId id="856"/>
            <p14:sldId id="857"/>
            <p14:sldId id="858"/>
            <p14:sldId id="859"/>
            <p14:sldId id="860"/>
            <p14:sldId id="861"/>
            <p14:sldId id="862"/>
            <p14:sldId id="863"/>
            <p14:sldId id="864"/>
            <p14:sldId id="865"/>
            <p14:sldId id="866"/>
            <p14:sldId id="868"/>
            <p14:sldId id="869"/>
            <p14:sldId id="871"/>
            <p14:sldId id="872"/>
            <p14:sldId id="873"/>
            <p14:sldId id="672"/>
            <p14:sldId id="87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333" autoAdjust="0"/>
    <p:restoredTop sz="72268" autoAdjust="0"/>
  </p:normalViewPr>
  <p:slideViewPr>
    <p:cSldViewPr snapToGrid="0">
      <p:cViewPr varScale="1">
        <p:scale>
          <a:sx n="34" d="100"/>
          <a:sy n="34" d="100"/>
        </p:scale>
        <p:origin x="1560" y="4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notesMaster" Target="notesMasters/notesMaster1.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007"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53851" y="848365"/>
        <a:ext cx="1751735" cy="958341"/>
      </dsp:txXfrm>
    </dsp:sp>
    <dsp:sp modelId="{C9EA1690-CD96-B84C-B458-F944C9D4D943}">
      <dsp:nvSpPr>
        <dsp:cNvPr id="0" name=""/>
        <dsp:cNvSpPr/>
      </dsp:nvSpPr>
      <dsp:spPr>
        <a:xfrm>
          <a:off x="1991155"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create</a:t>
          </a:r>
          <a:endParaRPr lang="en-US" sz="2900" kern="1200" dirty="0">
            <a:latin typeface="Inconsolata"/>
            <a:cs typeface="Inconsolata"/>
          </a:endParaRPr>
        </a:p>
      </dsp:txBody>
      <dsp:txXfrm>
        <a:off x="2042999" y="848365"/>
        <a:ext cx="1751735" cy="958341"/>
      </dsp:txXfrm>
    </dsp:sp>
    <dsp:sp modelId="{DD25A9C6-73C5-034C-9141-067075B117D8}">
      <dsp:nvSpPr>
        <dsp:cNvPr id="0" name=""/>
        <dsp:cNvSpPr/>
      </dsp:nvSpPr>
      <dsp:spPr>
        <a:xfrm>
          <a:off x="3980303"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converge</a:t>
          </a:r>
          <a:endParaRPr lang="en-US" sz="2900" kern="1200" dirty="0">
            <a:latin typeface="Inconsolata"/>
            <a:cs typeface="Inconsolata"/>
          </a:endParaRPr>
        </a:p>
      </dsp:txBody>
      <dsp:txXfrm>
        <a:off x="4032147" y="848365"/>
        <a:ext cx="1751735" cy="958341"/>
      </dsp:txXfrm>
    </dsp:sp>
    <dsp:sp modelId="{84E372B1-C2D4-044D-8D9B-03BAA0D0E7CB}">
      <dsp:nvSpPr>
        <dsp:cNvPr id="0" name=""/>
        <dsp:cNvSpPr/>
      </dsp:nvSpPr>
      <dsp:spPr>
        <a:xfrm>
          <a:off x="5969451"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a:t>
          </a:r>
          <a:r>
            <a:rPr lang="en-US" sz="2900" kern="1200" dirty="0" smtClean="0"/>
            <a:t>  </a:t>
          </a:r>
          <a:r>
            <a:rPr lang="en-US" sz="2900" kern="1200" dirty="0" smtClean="0">
              <a:latin typeface="Inconsolata"/>
              <a:cs typeface="Inconsolata"/>
            </a:rPr>
            <a:t>verify</a:t>
          </a:r>
          <a:endParaRPr lang="en-US" sz="2900" kern="1200" dirty="0">
            <a:latin typeface="Inconsolata"/>
            <a:cs typeface="Inconsolata"/>
          </a:endParaRPr>
        </a:p>
      </dsp:txBody>
      <dsp:txXfrm>
        <a:off x="6021295" y="848365"/>
        <a:ext cx="1751735" cy="958341"/>
      </dsp:txXfrm>
    </dsp:sp>
    <dsp:sp modelId="{A8E927B3-6773-FD4B-9A48-2F817CC9A0C3}">
      <dsp:nvSpPr>
        <dsp:cNvPr id="0" name=""/>
        <dsp:cNvSpPr/>
      </dsp:nvSpPr>
      <dsp:spPr>
        <a:xfrm>
          <a:off x="7958599"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8010443" y="848365"/>
        <a:ext cx="1751735"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jpg>
</file>

<file path=ppt/media/image15.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Kitchen Test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    TBD: Combine this with previous?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Ubuntu</a:t>
            </a:r>
            <a:r>
              <a:rPr lang="en-US" baseline="0" dirty="0" smtClean="0"/>
              <a:t> </a:t>
            </a:r>
            <a:r>
              <a:rPr lang="en-US" dirty="0" smtClean="0"/>
              <a:t>14.04. TBD: Centos 6.4?</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Lets replace the existing vagrant driver, in 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Ubuntu?</a:t>
            </a:r>
          </a:p>
          <a:p>
            <a:r>
              <a:rPr lang="en-US" dirty="0" smtClean="0"/>
              <a:t>We also want to update our platforms to list only Ubuntu</a:t>
            </a:r>
            <a:r>
              <a:rPr lang="en-US" baseline="0" dirty="0" smtClean="0"/>
              <a:t> 14.04</a:t>
            </a:r>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ubuntu-14.04. TBD: AWS</a:t>
            </a:r>
            <a:r>
              <a:rPr lang="en-US" baseline="0" dirty="0" smtClean="0"/>
              <a:t> Linux?</a:t>
            </a:r>
            <a:endParaRPr lang="en-US" dirty="0" smtClean="0"/>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ubuntu-14.04.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could take a few minutes for this task to complete</a:t>
            </a:r>
            <a:r>
              <a:rPr lang="en-US" baseline="0" dirty="0" smtClean="0"/>
              <a:t> on the system. 6/6 resources updated in 730.56819642 seconds</a:t>
            </a:r>
          </a:p>
          <a:p>
            <a:r>
              <a:rPr lang="en-US" baseline="0" dirty="0" smtClean="0"/>
              <a:t>       Finished converging &lt;default-ubuntu-1404&gt; (12m32.54s).</a:t>
            </a:r>
          </a:p>
          <a:p>
            <a:r>
              <a:rPr lang="en-US" baseline="0" dirty="0" smtClean="0"/>
              <a:t>-----&gt; Kitchen is finished. (16m12.39s)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 is beautiful when it works. </a:t>
            </a:r>
            <a:r>
              <a:rPr lang="en-US" dirty="0" smtClean="0"/>
              <a:t>A work of art. When </a:t>
            </a:r>
            <a:r>
              <a:rPr lang="en-US" dirty="0" smtClean="0"/>
              <a:t>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Ubuntu</a:t>
            </a:r>
            <a:r>
              <a:rPr lang="en-US" baseline="0" dirty="0" smtClean="0"/>
              <a:t> </a:t>
            </a:r>
            <a:r>
              <a:rPr lang="en-US" dirty="0" smtClean="0"/>
              <a:t>14.04 platform with the </a:t>
            </a:r>
            <a:r>
              <a:rPr lang="en-US" dirty="0" err="1" smtClean="0"/>
              <a:t>docker</a:t>
            </a:r>
            <a:r>
              <a:rPr lang="en-US" dirty="0" smtClean="0"/>
              <a:t> driver. TBD: Centos or AWS Linux?</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Ubuntu</a:t>
            </a:r>
            <a:r>
              <a:rPr lang="en-US" baseline="0" dirty="0" smtClean="0"/>
              <a:t> </a:t>
            </a:r>
            <a:r>
              <a:rPr lang="en-US" dirty="0" smtClean="0"/>
              <a:t>14.04 platform.</a:t>
            </a:r>
          </a:p>
          <a:p>
            <a:endParaRPr lang="en-US" dirty="0" smtClean="0"/>
          </a:p>
          <a:p>
            <a:r>
              <a:rPr lang="en-US" dirty="0" smtClean="0"/>
              <a:t>TBD: AWS Linux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 `kitchen converge` to validate that our apache cookbook's default recipe is able to converge on the Ubuntu</a:t>
            </a:r>
            <a:r>
              <a:rPr lang="en-US" baseline="0" dirty="0" smtClean="0"/>
              <a:t> </a:t>
            </a:r>
            <a:r>
              <a:rPr lang="en-US" dirty="0" smtClean="0"/>
              <a:t>14.04 instance. TBD-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err="1" smtClean="0"/>
              <a:t>tbd</a:t>
            </a:r>
            <a:r>
              <a:rPr lang="en-US" dirty="0" smtClean="0"/>
              <a:t>: Not sure if this slide is complete.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Edit the </a:t>
            </a:r>
            <a:r>
              <a:rPr lang="en-US" sz="1200" dirty="0" smtClean="0"/>
              <a:t>~/cookbooks/workstation/test/integration/default/</a:t>
            </a:r>
            <a:r>
              <a:rPr lang="en-US" sz="1200" dirty="0" err="1" smtClean="0"/>
              <a:t>serverspec</a:t>
            </a:r>
            <a:r>
              <a:rPr lang="en-US" sz="1200" dirty="0" smtClean="0"/>
              <a:t>/</a:t>
            </a:r>
            <a:r>
              <a:rPr lang="en-US" sz="1200" dirty="0" err="1" smtClean="0"/>
              <a:t>default_spec.rb</a:t>
            </a:r>
            <a:r>
              <a:rPr lang="en-US" sz="1200" dirty="0" smtClean="0"/>
              <a:t> as shown in</a:t>
            </a:r>
            <a:r>
              <a:rPr lang="en-US" sz="1200" baseline="0" dirty="0" smtClean="0"/>
              <a:t> </a:t>
            </a:r>
            <a:r>
              <a:rPr lang="en-US" sz="1200" dirty="0" smtClean="0"/>
              <a:t>this slide.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us--or anyone else on the team--the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TBD: Instructor Note: This is particularly vague as there are no requirements that they "have" to test. We want it to be their personal choice</a:t>
            </a:r>
            <a:r>
              <a:rPr lang="en-US" baseline="0" dirty="0" smtClean="0"/>
              <a:t>, test the remaining packages and some attribute of the file resource.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 But they have not tested their editor package, the </a:t>
            </a:r>
            <a:r>
              <a:rPr lang="en-US" sz="1200" b="0" i="0" kern="1200" dirty="0" err="1" smtClean="0">
                <a:solidFill>
                  <a:schemeClr val="tx1"/>
                </a:solidFill>
                <a:effectLst/>
                <a:latin typeface="Arial" panose="020B0604020202020204" pitchFamily="34" charset="0"/>
                <a:ea typeface="+mn-ea"/>
                <a:cs typeface="Arial" panose="020B0604020202020204" pitchFamily="34" charset="0"/>
              </a:rPr>
              <a:t>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their file resource (MOTD). As of this writing, the students have no trouble figuring out what else to test.</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review the lab.</a:t>
            </a:r>
            <a:endParaRPr lang="en-US" dirty="0" smtClean="0"/>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a:t>
            </a:r>
            <a:r>
              <a:rPr lang="en-US" dirty="0" smtClean="0"/>
              <a:t>You'll </a:t>
            </a:r>
            <a:r>
              <a:rPr lang="en-US" dirty="0" smtClean="0"/>
              <a:t>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p>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r>
              <a:rPr lang="en-US" dirty="0" smtClean="0"/>
              <a:t>?</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a:t>
            </a:r>
            <a:r>
              <a:rPr lang="en-US" dirty="0" smtClean="0"/>
              <a:t>exercise, </a:t>
            </a:r>
            <a:r>
              <a:rPr lang="en-US" dirty="0" smtClean="0"/>
              <a:t>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a:t>
            </a:r>
            <a:r>
              <a:rPr lang="en-US" dirty="0" smtClean="0"/>
              <a:t>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a:t>
            </a:r>
            <a:r>
              <a:rPr lang="en-US" dirty="0" smtClean="0"/>
              <a:t>that </a:t>
            </a:r>
            <a:r>
              <a:rPr lang="en-US" dirty="0" smtClean="0"/>
              <a:t>port </a:t>
            </a:r>
            <a:r>
              <a:rPr lang="en-US" dirty="0" smtClean="0"/>
              <a:t>80 should be listening for incoming connections.</a:t>
            </a:r>
          </a:p>
          <a:p>
            <a:endParaRPr lang="en-US" dirty="0" smtClean="0"/>
          </a:p>
          <a:p>
            <a:r>
              <a:rPr lang="en-US" dirty="0" smtClean="0"/>
              <a:t>And we also </a:t>
            </a:r>
            <a:r>
              <a:rPr lang="en-US" dirty="0" smtClean="0"/>
              <a:t>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a:p>
            <a:endParaRPr lang="en-US" dirty="0" smtClean="0"/>
          </a:p>
          <a:p>
            <a:r>
              <a:rPr lang="en-US" dirty="0" smtClean="0"/>
              <a:t>More fully, it allows us to create an instance solely for testing,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Ask Franklin if this image should go in this module.</a:t>
            </a:r>
            <a:r>
              <a:rPr lang="en-US" baseline="0" dirty="0" smtClean="0"/>
              <a:t>  </a:t>
            </a:r>
            <a:r>
              <a:rPr lang="en-US" dirty="0" smtClean="0"/>
              <a:t> We </a:t>
            </a:r>
            <a:r>
              <a:rPr lang="en-US" dirty="0" smtClean="0"/>
              <a:t>can start by first mandating that all cookbooks are tested before they are deployed to production. What steps would it take to test one of the cookbooks you created in the last section?</a:t>
            </a:r>
          </a:p>
          <a:p>
            <a:endParaRPr lang="en-US" dirty="0" smtClean="0"/>
          </a:p>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7.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8.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7.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8.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7.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dirty="0" smtClean="0"/>
              <a:t>---</a:t>
            </a:r>
          </a:p>
          <a:p>
            <a:r>
              <a:rPr lang="de-DE" dirty="0" smtClean="0"/>
              <a:t>driver:</a:t>
            </a:r>
          </a:p>
          <a:p>
            <a:r>
              <a:rPr lang="de-DE" dirty="0" smtClean="0"/>
              <a:t>  name: vagrant</a:t>
            </a:r>
          </a:p>
          <a:p>
            <a:endParaRPr lang="de-DE" dirty="0" smtClean="0"/>
          </a:p>
          <a:p>
            <a:r>
              <a:rPr lang="de-DE" dirty="0" smtClean="0"/>
              <a:t>provisioner:</a:t>
            </a:r>
          </a:p>
          <a:p>
            <a:r>
              <a:rPr lang="de-DE" dirty="0" smtClean="0"/>
              <a:t>  name: chef_solo</a:t>
            </a:r>
          </a:p>
          <a:p>
            <a:endParaRPr lang="de-DE" dirty="0" smtClean="0"/>
          </a:p>
          <a:p>
            <a:r>
              <a:rPr lang="de-DE" dirty="0" smtClean="0"/>
              <a:t>platforms:</a:t>
            </a:r>
          </a:p>
          <a:p>
            <a:r>
              <a:rPr lang="de-DE" dirty="0" smtClean="0"/>
              <a:t>  - name: ubuntu-12.04</a:t>
            </a:r>
          </a:p>
          <a:p>
            <a:r>
              <a:rPr lang="de-DE" dirty="0" smtClean="0"/>
              <a:t>  - name: centos-6.4</a:t>
            </a:r>
          </a:p>
          <a:p>
            <a:endParaRPr lang="de-DE" dirty="0" smtClean="0"/>
          </a:p>
          <a:p>
            <a:r>
              <a:rPr lang="de-DE" dirty="0" smtClean="0"/>
              <a:t>suites:</a:t>
            </a:r>
          </a:p>
          <a:p>
            <a:r>
              <a:rPr lang="de-DE" dirty="0"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smtClean="0"/>
              <a:t>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a:t>Ubuntu </a:t>
            </a:r>
            <a:r>
              <a:rPr lang="en-US" dirty="0" smtClean="0"/>
              <a:t>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smtClean="0"/>
              <a:t>---</a:t>
            </a:r>
          </a:p>
          <a:p>
            <a:r>
              <a:rPr lang="en-US" sz="2400" smtClean="0"/>
              <a:t>driver:</a:t>
            </a:r>
          </a:p>
          <a:p>
            <a:r>
              <a:rPr lang="en-US" sz="2400" smtClean="0"/>
              <a:t>  name: docker</a:t>
            </a:r>
          </a:p>
          <a:p>
            <a:endParaRPr lang="en-US" sz="2400" smtClean="0"/>
          </a:p>
          <a:p>
            <a:r>
              <a:rPr lang="en-US" sz="2400" smtClean="0"/>
              <a:t>provisioner:</a:t>
            </a:r>
          </a:p>
          <a:p>
            <a:r>
              <a:rPr lang="en-US" sz="2400" smtClean="0"/>
              <a:t>  name: chef_zero</a:t>
            </a:r>
          </a:p>
          <a:p>
            <a:endParaRPr lang="en-US" sz="2400" smtClean="0"/>
          </a:p>
          <a:p>
            <a:r>
              <a:rPr lang="en-US" sz="2400" smtClean="0"/>
              <a:t>platforms:</a:t>
            </a:r>
          </a:p>
          <a:p>
            <a:r>
              <a:rPr lang="en-US" sz="2400" smtClean="0"/>
              <a:t>  - name: ubuntu-14.04</a:t>
            </a:r>
          </a:p>
          <a:p>
            <a:endParaRPr lang="en-US" sz="2400" smtClean="0"/>
          </a:p>
          <a:p>
            <a:r>
              <a:rPr lang="en-US" sz="2400" smtClean="0"/>
              <a:t>suites:</a:t>
            </a:r>
          </a:p>
          <a:p>
            <a:r>
              <a:rPr lang="en-US" sz="2400" smtClean="0"/>
              <a:t>  - name: default</a:t>
            </a:r>
          </a:p>
          <a:p>
            <a:r>
              <a:rPr lang="en-US" sz="240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Ubuntu 14.04</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pic>
        <p:nvPicPr>
          <p:cNvPr id="3" name="Content Placeholder 2"/>
          <p:cNvPicPr>
            <a:picLocks noGrp="1" noChangeAspect="1"/>
          </p:cNvPicPr>
          <p:nvPr>
            <p:ph sz="quarter" idx="12"/>
          </p:nvPr>
        </p:nvPicPr>
        <p:blipFill>
          <a:blip r:embed="rId3">
            <a:extLst>
              <a:ext uri="{28A0092B-C50C-407E-A947-70E740481C1C}">
                <a14:useLocalDpi xmlns:a14="http://schemas.microsoft.com/office/drawing/2010/main" val="0"/>
              </a:ext>
            </a:extLst>
          </a:blip>
          <a:stretch>
            <a:fillRect/>
          </a:stretch>
        </p:blipFill>
        <p:spPr>
          <a:xfrm>
            <a:off x="8864309" y="2113748"/>
            <a:ext cx="6294529" cy="6294529"/>
          </a:xfrm>
        </p:spPr>
      </p:pic>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24</a:t>
            </a:fld>
            <a:endParaRPr lang="en-US" dirty="0"/>
          </a:p>
        </p:txBody>
      </p:sp>
      <p:sp>
        <p:nvSpPr>
          <p:cNvPr id="10" name="TextBox 9"/>
          <p:cNvSpPr txBox="1"/>
          <p:nvPr/>
        </p:nvSpPr>
        <p:spPr bwMode="white">
          <a:xfrm>
            <a:off x="7991166" y="8302483"/>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default-ubuntu-</a:t>
            </a:r>
            <a:r>
              <a:rPr lang="en-US" dirty="0" smtClean="0"/>
              <a:t>1404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59854"/>
          </a:xfrm>
        </p:spPr>
        <p:txBody>
          <a:bodyPr/>
          <a:lstStyle/>
          <a:p>
            <a:r>
              <a:rPr lang="en-US" dirty="0" smtClean="0"/>
              <a:t>-----&gt; Starting Kitchen (v1.4.0)</a:t>
            </a:r>
          </a:p>
          <a:p>
            <a:r>
              <a:rPr lang="en-US" dirty="0" smtClean="0"/>
              <a:t>-----&gt; Converging &lt;default-ubuntu-1404&gt;...</a:t>
            </a:r>
          </a:p>
          <a:p>
            <a:r>
              <a:rPr lang="en-US" dirty="0" smtClean="0"/>
              <a:t>$$$$$$ Running legacy converge for 'Docker' Driver</a:t>
            </a:r>
          </a:p>
          <a:p>
            <a:r>
              <a:rPr lang="en-US" dirty="0" smtClean="0"/>
              <a:t>       Preparing files for transfer</a:t>
            </a:r>
          </a:p>
          <a:p>
            <a:r>
              <a:rPr lang="en-US" dirty="0" smtClean="0"/>
              <a:t>       Preparing </a:t>
            </a:r>
            <a:r>
              <a:rPr lang="en-US" dirty="0" err="1" smtClean="0"/>
              <a:t>dna.json</a:t>
            </a:r>
            <a:endParaRPr lang="en-US" dirty="0" smtClean="0"/>
          </a:p>
          <a:p>
            <a:r>
              <a:rPr lang="en-US" dirty="0" smtClean="0"/>
              <a:t>       Resolving cookbook dependencies with </a:t>
            </a:r>
            <a:r>
              <a:rPr lang="en-US" dirty="0" err="1" smtClean="0"/>
              <a:t>Berkshelf</a:t>
            </a:r>
            <a:r>
              <a:rPr lang="en-US" dirty="0" smtClean="0"/>
              <a:t> 3.2.3...</a:t>
            </a:r>
          </a:p>
          <a:p>
            <a:r>
              <a:rPr lang="en-US" dirty="0" smtClean="0"/>
              <a:t>       Removing non-cookbook files before transfer</a:t>
            </a:r>
          </a:p>
          <a:p>
            <a:r>
              <a:rPr lang="en-US" dirty="0" smtClean="0"/>
              <a:t>       Preparing </a:t>
            </a:r>
            <a:r>
              <a:rPr lang="en-US" dirty="0" err="1" smtClean="0"/>
              <a:t>validation.pem</a:t>
            </a:r>
            <a:endParaRPr lang="en-US" dirty="0" smtClean="0"/>
          </a:p>
          <a:p>
            <a:r>
              <a:rPr lang="en-US" dirty="0" smtClean="0"/>
              <a:t>       Preparing </a:t>
            </a:r>
            <a:r>
              <a:rPr lang="en-US" dirty="0" err="1" smtClean="0"/>
              <a:t>client.rb</a:t>
            </a:r>
            <a:endParaRPr lang="en-US" dirty="0" smtClean="0"/>
          </a:p>
          <a:p>
            <a:r>
              <a:rPr lang="en-US" dirty="0" smtClean="0"/>
              <a:t>-----&gt; Installing Chef Omnibus (install only if missing)</a:t>
            </a:r>
          </a:p>
          <a:p>
            <a:r>
              <a:rPr lang="en-US" dirty="0" smtClean="0"/>
              <a:t>       Downloading https://www.chef.io/chef/install.sh to file /tmp/install.sh</a:t>
            </a:r>
          </a:p>
          <a:p>
            <a:r>
              <a:rPr lang="en-US" dirty="0" smtClean="0"/>
              <a:t>       Trying curl...</a:t>
            </a:r>
          </a:p>
          <a:p>
            <a:r>
              <a:rPr lang="en-US" dirty="0" smtClean="0"/>
              <a:t>       Download complete.</a:t>
            </a:r>
            <a:endParaRPr lang="en-US"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a:p>
            <a:endParaRPr lang="en-US" sz="3200" dirty="0"/>
          </a:p>
          <a:p>
            <a:r>
              <a:rPr lang="en-US" sz="3200" dirty="0"/>
              <a:t>Because this is all too common a story that happens when delivering deployment scripts to production.</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Ubuntu 14.04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113053" y="5834535"/>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p>
          <a:p>
            <a:endParaRPr lang="en-US" dirty="0"/>
          </a:p>
          <a:p>
            <a:r>
              <a:rPr lang="en-US" dirty="0" smtClean="0"/>
              <a:t>And what </a:t>
            </a:r>
            <a:r>
              <a:rPr lang="en-US" dirty="0"/>
              <a:t>does it NOT test when </a:t>
            </a:r>
            <a:r>
              <a:rPr lang="en-US" dirty="0">
                <a:latin typeface="Inconsolata"/>
                <a:cs typeface="Inconsolata"/>
              </a:rPr>
              <a:t>kitchen</a:t>
            </a:r>
            <a:r>
              <a:rPr lang="en-US" dirty="0"/>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30391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46</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47</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a:t>
            </a:r>
            <a:r>
              <a:rPr lang="en-US" dirty="0" smtClean="0"/>
              <a:t>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80873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597710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2971721" cy="4350949"/>
          </a:xfrm>
        </p:spPr>
        <p:txBody>
          <a:bodyPr/>
          <a:lstStyle/>
          <a:p>
            <a:pPr marL="609585" indent="-609585">
              <a:buFont typeface="Wingdings" charset="2"/>
              <a:buChar char="q"/>
            </a:pPr>
            <a:r>
              <a:rPr lang="en-US" dirty="0" smtClean="0"/>
              <a:t>Add tests that validate that the remaining package resources have been installed </a:t>
            </a:r>
            <a:r>
              <a:rPr lang="en-US" sz="2400" dirty="0" smtClean="0">
                <a:hlinkClick r:id="rId3"/>
              </a:rPr>
              <a:t>http</a:t>
            </a:r>
            <a:r>
              <a:rPr lang="en-US" sz="2400" dirty="0">
                <a:hlinkClick r:id="rId3"/>
              </a:rPr>
              <a:t>://</a:t>
            </a:r>
            <a:r>
              <a:rPr lang="en-US" sz="2400" dirty="0" smtClean="0">
                <a:hlinkClick r:id="rId3"/>
              </a:rPr>
              <a:t>serverspec.org/resource_types.html#package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 </a:t>
            </a:r>
            <a:r>
              <a:rPr lang="en-US" sz="2400" dirty="0" smtClean="0">
                <a:hlinkClick r:id="rId4"/>
              </a:rPr>
              <a:t>http</a:t>
            </a:r>
            <a:r>
              <a:rPr lang="en-US" sz="2400" dirty="0">
                <a:hlinkClick r:id="rId4"/>
              </a:rPr>
              <a:t>://</a:t>
            </a:r>
            <a:r>
              <a:rPr lang="en-US" sz="2400" dirty="0" smtClean="0">
                <a:hlinkClick r:id="rId4"/>
              </a:rPr>
              <a:t>serverspec.org/resource_types.html#file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0489" y="578442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a:t>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a:t>
            </a:r>
            <a:r>
              <a:rPr lang="en-US" dirty="0" smtClean="0"/>
              <a:t>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r>
              <a:rPr lang="en-US" dirty="0" smtClean="0"/>
              <a:t>?</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t>
            </a:r>
            <a:r>
              <a:rPr lang="en-US" dirty="0" smtClean="0"/>
              <a:t>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Lab Review: Return </a:t>
            </a:r>
            <a:r>
              <a:rPr lang="en-US" dirty="0"/>
              <a:t>H</a:t>
            </a:r>
            <a:r>
              <a:rPr lang="en-US" dirty="0" smtClean="0"/>
              <a:t>ome</a:t>
            </a:r>
            <a:endParaRPr lang="en-US" dirty="0"/>
          </a:p>
        </p:txBody>
      </p:sp>
      <p:sp>
        <p:nvSpPr>
          <p:cNvPr id="4" name="Text Placeholder 3"/>
          <p:cNvSpPr>
            <a:spLocks noGrp="1"/>
          </p:cNvSpPr>
          <p:nvPr>
            <p:ph type="body" sz="quarter" idx="11"/>
          </p:nvPr>
        </p:nvSpPr>
        <p:spPr>
          <a:xfrm>
            <a:off x="1121104" y="1337149"/>
            <a:ext cx="14422528" cy="2891951"/>
          </a:xfrm>
        </p:spPr>
        <p:txBody>
          <a:bodyPr/>
          <a:lstStyle/>
          <a:p>
            <a:r>
              <a:rPr lang="en-US" dirty="0" smtClean="0"/>
              <a:t>$ cd </a:t>
            </a:r>
            <a:r>
              <a:rPr lang="en-US" dirty="0" smtClean="0"/>
              <a:t>~</a:t>
            </a:r>
          </a:p>
          <a:p>
            <a:endParaRPr lang="en-US" dirty="0"/>
          </a:p>
          <a:p>
            <a:r>
              <a:rPr lang="en-US" dirty="0" smtClean="0"/>
              <a:t>$ cd </a:t>
            </a:r>
            <a:r>
              <a:rPr lang="en-US" dirty="0"/>
              <a:t>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Review: What </a:t>
            </a:r>
            <a:r>
              <a:rPr lang="en-US" dirty="0" smtClean="0"/>
              <a:t>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smtClean="0"/>
              <a:t>~/cookbooks/apache/test/integration/default/serverspec/default_spec.rb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a:t>
            </a:r>
            <a:r>
              <a:rPr lang="en-US" dirty="0" smtClean="0"/>
              <a:t>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a:t>
            </a:r>
            <a:r>
              <a:rPr lang="en-US" dirty="0" smtClean="0"/>
              <a:t>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a:p>
            <a:endParaRPr lang="en-US" dirty="0"/>
          </a:p>
          <a:p>
            <a:r>
              <a:rPr lang="en-US" dirty="0" smtClean="0"/>
              <a:t>FW: In </a:t>
            </a:r>
            <a:r>
              <a:rPr lang="en-US" dirty="0"/>
              <a:t>the center are the steps. On the left the kitchen commands that map to those steps. On the right the sections in the .</a:t>
            </a:r>
            <a:r>
              <a:rPr lang="en-US" dirty="0" err="1"/>
              <a:t>kitchen.yml</a:t>
            </a:r>
            <a:r>
              <a:rPr lang="en-US" dirty="0"/>
              <a:t> file.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33794" y="1524777"/>
            <a:ext cx="9310011" cy="6055206"/>
          </a:xfrm>
          <a:prstGeom prst="rect">
            <a:avLst/>
          </a:prstGeom>
        </p:spPr>
      </p:pic>
    </p:spTree>
    <p:extLst>
      <p:ext uri="{BB962C8B-B14F-4D97-AF65-F5344CB8AC3E}">
        <p14:creationId xmlns:p14="http://schemas.microsoft.com/office/powerpoint/2010/main" val="2129570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15364</TotalTime>
  <Words>7121</Words>
  <Application>Microsoft Office PowerPoint</Application>
  <PresentationFormat>Custom</PresentationFormat>
  <Paragraphs>976</Paragraphs>
  <Slides>70</Slides>
  <Notes>70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70</vt:i4>
      </vt:variant>
    </vt:vector>
  </HeadingPairs>
  <TitlesOfParts>
    <vt:vector size="76" baseType="lpstr">
      <vt:lpstr>Arial</vt:lpstr>
      <vt:lpstr>Courier New</vt:lpstr>
      <vt:lpstr>Gill Sans MT</vt:lpstr>
      <vt:lpstr>Inconsolata</vt:lpstr>
      <vt:lpstr>Wingdings</vt:lpstr>
      <vt:lpstr>ChefDk3.2Template</vt:lpstr>
      <vt:lpstr>Testing Cookbooks</vt:lpstr>
      <vt:lpstr>Objectives</vt:lpstr>
      <vt:lpstr>Can We Test Cookbooks?</vt:lpstr>
      <vt:lpstr>Testing Cookbooks</vt:lpstr>
      <vt:lpstr>Code Testing</vt:lpstr>
      <vt:lpstr>Test Configuration</vt:lpstr>
      <vt:lpstr>Test Kitchen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Ubuntu 14.04</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Example: Our Assertion in a spec File</vt:lpstr>
      <vt:lpstr>Example: Our Assertion in a spec File</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Review: Our Assertion in a spec File</vt:lpstr>
      <vt:lpstr>Review: Our Assertion in a spec File</vt:lpstr>
      <vt:lpstr>Lab: Commit Your Work</vt:lpstr>
      <vt:lpstr>Testing</vt:lpstr>
      <vt:lpstr>Testing Our Webserver</vt:lpstr>
      <vt:lpstr>Testing</vt:lpstr>
      <vt:lpstr>Lab: Testing Apache</vt:lpstr>
      <vt:lpstr>Lab Review: Return Home</vt:lpstr>
      <vt:lpstr>Lab Review: What Does the Webserver Say?</vt:lpstr>
      <vt:lpstr>Lab: Commit Your Work</vt:lpstr>
      <vt:lpstr>Questions</vt:lpstr>
      <vt:lpstr>PowerPoint Presentation</vt:lpstr>
      <vt:lpstr>Mandating Testing</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1878</cp:revision>
  <cp:lastPrinted>2015-02-07T23:49:10Z</cp:lastPrinted>
  <dcterms:created xsi:type="dcterms:W3CDTF">2012-09-13T17:36:07Z</dcterms:created>
  <dcterms:modified xsi:type="dcterms:W3CDTF">2015-08-28T15:09:43Z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